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71" r:id="rId6"/>
    <p:sldId id="262" r:id="rId7"/>
    <p:sldId id="272" r:id="rId8"/>
    <p:sldId id="274" r:id="rId9"/>
    <p:sldId id="273" r:id="rId10"/>
    <p:sldId id="275" r:id="rId11"/>
    <p:sldId id="264" r:id="rId12"/>
    <p:sldId id="265" r:id="rId13"/>
    <p:sldId id="276" r:id="rId14"/>
    <p:sldId id="277" r:id="rId15"/>
    <p:sldId id="278" r:id="rId16"/>
    <p:sldId id="266" r:id="rId17"/>
    <p:sldId id="267" r:id="rId18"/>
    <p:sldId id="282" r:id="rId19"/>
    <p:sldId id="268" r:id="rId20"/>
    <p:sldId id="280" r:id="rId21"/>
    <p:sldId id="281" r:id="rId22"/>
    <p:sldId id="279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42F"/>
    <a:srgbClr val="E36729"/>
    <a:srgbClr val="E36B2F"/>
    <a:srgbClr val="FF9300"/>
    <a:srgbClr val="E46A2A"/>
    <a:srgbClr val="E46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86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117B8-6E7F-164D-A988-397A1F0EB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4A564-30C3-7043-8522-9296F781A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47A57-4234-3D4F-B6F9-D69784BB0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90F94-8335-794C-B1EF-F74D1099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DD11D-B3DF-4B4B-B5CE-C47EE0FF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1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D271-D755-184C-830A-14950EDE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D36D6-7C9D-A54F-9B3A-324F45DD2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CDA60-E8F9-C146-83B1-A9E3F948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4296F-118E-6C49-8448-6E4CD3795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6CBBF-1FCF-D749-8E60-4F1684C3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6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09880E-6320-2543-AC24-F5777AFDF0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C70A3-043D-7A44-A5AB-0FA7977DB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A378E-1274-4A40-B12E-F7C7DE24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FBC9D-83D0-C54F-9B02-79BF380B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FB48-3553-8944-8624-6BE5947E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FEC16-0219-4D42-9E5A-92A591A5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61427-8104-9644-B55B-680DEF780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74AFF-EAA2-A547-8741-2DE2AD34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795DF-70C2-9345-B52A-E5B34867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C675B-288E-E945-B0D7-4F43C98C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8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EBFF-1D7D-1C42-A8B0-AE786084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F361D-317F-7F45-A572-C41692F28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683D-A564-144F-9661-89A5CA5A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9BC7A-E17C-E549-B44D-33A433AC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0D075-5E94-DF4C-987F-4FD78AAE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0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2EC95-B646-0F41-90C1-4A9ADA28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F0E81-DA32-9A40-B6B8-AC6A4DE6E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D5953-A381-0F4A-80CC-1FF2516CD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4E781-C68D-7A4F-9DF4-E8E726C3F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61C4A-395E-D540-95B0-2551E724D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60BE4-B448-4C4F-A9A1-7296235D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186B-BDD9-914D-8AD2-04188864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464FE-3163-154E-B1D0-2D849C5B9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84B90-8BBF-D242-AF62-9BBA2338B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47798-72C9-C943-810F-052CDFDF1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776D27-88D2-EA41-B66F-F81ACCE11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569C15-2367-7E47-BD48-34FD900D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CBC1BF-8D3B-3E43-ACA8-3153FB256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EB85B3-5027-454C-A2A5-303DDB88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8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D1DD-7401-1243-B5EA-0E0482553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885C5-B4DD-7D41-ACB3-3AECBBFEC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F98D4-2BE7-414A-932C-BAFCB6807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5668C-A1D0-0B40-A7CA-8C5EC3BF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4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710CD9-F217-9748-948B-A531479A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0EDC58-8E17-CE45-B15C-768D880F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8107A-0B2F-C94D-B1DC-6F789F78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5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2277A-4F75-C849-9337-56AB9F6E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ABAE0-243C-9741-83A2-E4BB8F1EC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41490-251D-1B40-9292-BAA74C583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14F08-4F12-D84E-882B-14D6297CA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2DE5D-1033-5D4E-9D92-7CC238487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D0843-B684-6D4F-ACAF-0D8427A6D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1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2CB8B-A4C5-364D-870B-38000770E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D36CE5-DABF-064A-BEA0-460E39F86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E9A7B-B6A5-434F-BA8C-5B250EBB6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A3005-C8A2-6040-A068-EDAEC4C6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36461-D54E-BC44-B53D-419C647C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C5803-BD10-7D43-83AB-17C356D3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8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877E7E-9528-DB48-909E-DD325AC3D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F493B-06AA-6448-BFA4-E8A6C0810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58CDF-9D9B-7F4C-8012-1092280F6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7A19-2645-1B44-91D4-9895D26ABB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7A1AE-0787-4F4E-9214-17E821E72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A04D7-C8F9-434F-A816-C91A9D36E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6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pconnect.wpunj.edu/workday/qrg/Benefits/Change%20Benefit%20_Submit%20Vision%20Reimbursement%20Request%20November%202025.pdf" TargetMode="Externa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wpunj.edu/human-resources/total-rewards/benefits/tuition-assistance-programs" TargetMode="Externa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007789-0641-F949-A205-88B08C815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FEC434-7CC7-CD49-A597-1FB801705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070" y="1974398"/>
            <a:ext cx="8087860" cy="4377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42444B-FBDE-BC4F-85B6-691A2D0A337A}"/>
              </a:ext>
            </a:extLst>
          </p:cNvPr>
          <p:cNvSpPr txBox="1"/>
          <p:nvPr/>
        </p:nvSpPr>
        <p:spPr>
          <a:xfrm>
            <a:off x="1772055" y="2412143"/>
            <a:ext cx="86478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spc="-1400" dirty="0">
                <a:solidFill>
                  <a:srgbClr val="FF742F"/>
                </a:solidFill>
                <a:latin typeface="Trajan Pro" panose="02020502050506020301" pitchFamily="18" charset="77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386186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832DA-2A23-9699-64AE-ECF7E3E4D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EDD844-A792-E841-A600-CF27CB541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4208FC-A6B3-475E-6D82-DC9C76A1F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ABA964-4A58-17FF-F05B-B5D4A4D7B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F2337D9-8E29-16C3-BB88-60E68F7A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3660"/>
            <a:ext cx="10515600" cy="83033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FSA (Tax Save) cont.</a:t>
            </a:r>
          </a:p>
        </p:txBody>
      </p:sp>
      <p:pic>
        <p:nvPicPr>
          <p:cNvPr id="2" name="Picture 1" descr="A black and orange letter h&#10;&#10;AI-generated content may be incorrect.">
            <a:extLst>
              <a:ext uri="{FF2B5EF4-FFF2-40B4-BE49-F238E27FC236}">
                <a16:creationId xmlns:a16="http://schemas.microsoft.com/office/drawing/2014/main" id="{FB1A0CE1-001F-98F5-BB91-43D0B5395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5714019"/>
            <a:ext cx="1790700" cy="778855"/>
          </a:xfrm>
          <a:prstGeom prst="rect">
            <a:avLst/>
          </a:prstGeom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59D92291-E37F-5092-E53A-0DF9B0A2A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3650"/>
            <a:ext cx="10515600" cy="45606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does this save you money?</a:t>
            </a:r>
          </a:p>
          <a:p>
            <a:endParaRPr lang="en-US" dirty="0"/>
          </a:p>
          <a:p>
            <a:pPr lvl="1"/>
            <a:r>
              <a:rPr lang="en-US" dirty="0"/>
              <a:t>FSA Dependent Care $5000</a:t>
            </a:r>
          </a:p>
          <a:p>
            <a:pPr lvl="2"/>
            <a:r>
              <a:rPr lang="en-US" dirty="0"/>
              <a:t>20% Marginal Federal Tax Rate = Savings of $1000</a:t>
            </a:r>
          </a:p>
          <a:p>
            <a:pPr lvl="2"/>
            <a:r>
              <a:rPr lang="pt-BR" dirty="0"/>
              <a:t>FICA = Social Security (6.2%) + Medicare (1.45%) = 7.65% = Savings of $382.50</a:t>
            </a:r>
          </a:p>
          <a:p>
            <a:pPr lvl="3"/>
            <a:r>
              <a:rPr lang="pt-BR" sz="3200" dirty="0"/>
              <a:t>Total Tax Savings = $1328.50</a:t>
            </a:r>
          </a:p>
          <a:p>
            <a:pPr lvl="3"/>
            <a:endParaRPr lang="en-US" sz="3200" dirty="0"/>
          </a:p>
          <a:p>
            <a:pPr lvl="1"/>
            <a:r>
              <a:rPr lang="en-US" dirty="0"/>
              <a:t>FSA Medical $2500</a:t>
            </a:r>
          </a:p>
          <a:p>
            <a:pPr lvl="2"/>
            <a:r>
              <a:rPr lang="en-US" dirty="0"/>
              <a:t>20% Marginal Federal Tax Rate = Savings of $500</a:t>
            </a:r>
          </a:p>
          <a:p>
            <a:pPr lvl="2"/>
            <a:r>
              <a:rPr lang="pt-BR" dirty="0"/>
              <a:t>FICA = Social Security (6.2%) + Medicare (1.45%) = 7.65% = Savings of $191.25</a:t>
            </a:r>
          </a:p>
          <a:p>
            <a:pPr lvl="3"/>
            <a:r>
              <a:rPr lang="pt-BR" sz="3200" dirty="0"/>
              <a:t>Total Tax Savings = $691.25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55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DA46A-43C8-0DD6-7894-054B8A29A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2258F0-81A5-5AD9-10CB-32FBAEC4D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F6E942-E27C-1C9A-AF5F-2EF67E577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9D0737-A708-F7D2-9347-42F9AA885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34E333A-E938-EC06-A867-10EA6581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Vision Reimbursements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3B1ADA2-2678-ECBB-8C0A-CC4C7B47B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230"/>
            <a:ext cx="10515600" cy="42620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William Paterson University provides a Vision Care Program for full-time employees and eligible dependents, offering reimbursements every two years (2025-2027 cycle) for vision services. </a:t>
            </a:r>
          </a:p>
          <a:p>
            <a:r>
              <a:rPr lang="en-US" dirty="0"/>
              <a:t>Benefits include up to ($45) for eye exams, ($80) for single-vision lenses/contacts, and ($90) for bifocal/progressive lenses. Claims require an itemized receipt submitted to Human Resources.</a:t>
            </a:r>
          </a:p>
          <a:p>
            <a:r>
              <a:rPr lang="en-US" dirty="0"/>
              <a:t>Dependents are eligible until the end of the year of their 26th birthday.</a:t>
            </a:r>
          </a:p>
          <a:p>
            <a:endParaRPr lang="en-US" dirty="0"/>
          </a:p>
          <a:p>
            <a:r>
              <a:rPr lang="en-US" dirty="0"/>
              <a:t>Steps</a:t>
            </a:r>
          </a:p>
          <a:p>
            <a:pPr lvl="1"/>
            <a:r>
              <a:rPr lang="en-US" dirty="0"/>
              <a:t>Fill Out the Fillable PDF, Upload with receipts in Workday,</a:t>
            </a:r>
          </a:p>
          <a:p>
            <a:pPr lvl="1"/>
            <a:r>
              <a:rPr lang="en-US" dirty="0"/>
              <a:t>Directions QRG under Benefits, Vision Reimbursement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>
                <a:hlinkClick r:id="rId5"/>
              </a:rPr>
              <a:t>https://wpconnect.wpunj.edu/workday/qrg/Benefits/Change%20Benefit%20_Submit%20Vision%20Reimbursement%20Request%20November%202025.pdf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" name="Picture 1" descr="A black and orange letter h&#10;&#10;AI-generated content may be incorrect.">
            <a:extLst>
              <a:ext uri="{FF2B5EF4-FFF2-40B4-BE49-F238E27FC236}">
                <a16:creationId xmlns:a16="http://schemas.microsoft.com/office/drawing/2014/main" id="{5502F1EC-8FE0-D4BE-7EB7-FE82A5DE17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4600" y="5714019"/>
            <a:ext cx="1790700" cy="7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9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0580D-E2C2-5DCD-92C9-A5CAEAA15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8B2D41-6D12-9B83-9CC3-B7E67105B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1323B2-2BB0-702C-C9F8-2289FDD5C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6081E4-6AA0-B767-6160-0098E0807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F9D230E-8D7F-42D9-2F8B-A7EFAC93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Higher Education EAP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5278865-827B-72E0-1F5A-E43943730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2564"/>
            <a:ext cx="10515600" cy="3621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Free employer-provided benefit to assist employees and family members with: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Counseling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Peak Performance Coaching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Resources and referrals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Training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Legal Consultation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A black and orange letter h&#10;&#10;AI-generated content may be incorrect.">
            <a:extLst>
              <a:ext uri="{FF2B5EF4-FFF2-40B4-BE49-F238E27FC236}">
                <a16:creationId xmlns:a16="http://schemas.microsoft.com/office/drawing/2014/main" id="{D3B3837B-EEFA-70EF-35B6-EA2149F2C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5714019"/>
            <a:ext cx="1790700" cy="7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25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A1763-EB84-0B99-2834-0ACB95F13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BAF52F-435A-AE39-9CBE-9C9256D1E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57DEAC-73F9-421E-7B5C-CC77A541D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484C0E-9AB3-427B-6C1F-3AF22A7D9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628F158-AF8E-80C3-7E0F-E12F61FF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Higher Education EAP cont.</a:t>
            </a:r>
          </a:p>
        </p:txBody>
      </p:sp>
      <p:pic>
        <p:nvPicPr>
          <p:cNvPr id="2" name="Picture 1" descr="A black and orange letter h&#10;&#10;AI-generated content may be incorrect.">
            <a:extLst>
              <a:ext uri="{FF2B5EF4-FFF2-40B4-BE49-F238E27FC236}">
                <a16:creationId xmlns:a16="http://schemas.microsoft.com/office/drawing/2014/main" id="{BB2814DB-05AC-0873-72DE-F04CB22A1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5714019"/>
            <a:ext cx="1790700" cy="778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E2D9F3-1393-B344-287D-2CF63408811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7826"/>
          <a:stretch>
            <a:fillRect/>
          </a:stretch>
        </p:blipFill>
        <p:spPr>
          <a:xfrm>
            <a:off x="577251" y="1269899"/>
            <a:ext cx="7790372" cy="51194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EF3744-8F25-43DF-B71F-47627F145AF8}"/>
              </a:ext>
            </a:extLst>
          </p:cNvPr>
          <p:cNvSpPr txBox="1"/>
          <p:nvPr/>
        </p:nvSpPr>
        <p:spPr>
          <a:xfrm>
            <a:off x="8535838" y="1808050"/>
            <a:ext cx="3078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Who’s covered?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You &amp; family members living in your home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Dependent children up to the age of </a:t>
            </a:r>
            <a:r>
              <a:rPr lang="en-US" b="1" dirty="0"/>
              <a:t>26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77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BB5B7-66CC-579E-3C59-B075A26A4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84EED6-24C7-8812-CACD-313AD4C24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C936A-2070-F8B1-9EF3-D116B3CFE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4EDC0D-B839-4A8E-62B7-354AFA150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9BF5DFF-A207-043A-3385-FFCA930C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Higher Education EAP cont.</a:t>
            </a:r>
          </a:p>
        </p:txBody>
      </p:sp>
      <p:pic>
        <p:nvPicPr>
          <p:cNvPr id="2" name="Picture 1" descr="A black and orange letter h&#10;&#10;AI-generated content may be incorrect.">
            <a:extLst>
              <a:ext uri="{FF2B5EF4-FFF2-40B4-BE49-F238E27FC236}">
                <a16:creationId xmlns:a16="http://schemas.microsoft.com/office/drawing/2014/main" id="{84C00BEB-D0FE-E226-7DC4-557578138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5714019"/>
            <a:ext cx="1790700" cy="7788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484F10-B76C-2819-C467-474EAE357945}"/>
              </a:ext>
            </a:extLst>
          </p:cNvPr>
          <p:cNvSpPr txBox="1"/>
          <p:nvPr/>
        </p:nvSpPr>
        <p:spPr>
          <a:xfrm>
            <a:off x="838200" y="1582341"/>
            <a:ext cx="861635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en-US" sz="4000" b="1" i="0" u="none" strike="noStrike" baseline="0" dirty="0">
                <a:solidFill>
                  <a:srgbClr val="E36C09"/>
                </a:solidFill>
                <a:latin typeface="Calibri" panose="020F0502020204030204" pitchFamily="34" charset="0"/>
              </a:rPr>
              <a:t>Legal Benefit</a:t>
            </a:r>
          </a:p>
          <a:p>
            <a:endParaRPr lang="en-US" sz="1200" b="1" i="0" u="none" strike="noStrike" baseline="0" dirty="0">
              <a:solidFill>
                <a:srgbClr val="E36C09"/>
              </a:solidFill>
              <a:latin typeface="Calibri" panose="020F0502020204030204" pitchFamily="34" charset="0"/>
            </a:endParaRPr>
          </a:p>
          <a:p>
            <a:r>
              <a:rPr lang="en-US" sz="1600" b="1" i="0" u="none" strike="noStrike" baseline="0" dirty="0">
                <a:solidFill>
                  <a:srgbClr val="0A2342"/>
                </a:solidFill>
                <a:latin typeface="Calibri" panose="020F0502020204030204" pitchFamily="34" charset="0"/>
              </a:rPr>
              <a:t>Designed to help you with personal legal issues</a:t>
            </a:r>
          </a:p>
          <a:p>
            <a:endParaRPr lang="en-US" sz="1600" b="1" i="0" u="none" strike="noStrike" baseline="0" dirty="0">
              <a:solidFill>
                <a:srgbClr val="0A234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solidFill>
                  <a:srgbClr val="0A2342"/>
                </a:solidFill>
                <a:latin typeface="Calibri" panose="020F0502020204030204" pitchFamily="34" charset="0"/>
              </a:rPr>
              <a:t>Wills, Traffic Violations, Divorce, Custody and more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b="0" i="0" u="none" strike="noStrike" baseline="0" dirty="0">
              <a:solidFill>
                <a:srgbClr val="0A234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solidFill>
                  <a:srgbClr val="0A2342"/>
                </a:solidFill>
                <a:latin typeface="Calibri" panose="020F0502020204030204" pitchFamily="34" charset="0"/>
              </a:rPr>
              <a:t>There is no charge for your initial phone consultation </a:t>
            </a:r>
            <a:r>
              <a:rPr lang="en-US" sz="1800" b="0" i="1" u="none" strike="noStrike" baseline="0" dirty="0">
                <a:solidFill>
                  <a:srgbClr val="0A2342"/>
                </a:solidFill>
                <a:latin typeface="Calibri" panose="020F0502020204030204" pitchFamily="34" charset="0"/>
              </a:rPr>
              <a:t>(up to 30 minutes)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b="0" i="1" u="none" strike="noStrike" baseline="0" dirty="0">
              <a:solidFill>
                <a:srgbClr val="0A2342"/>
              </a:solidFill>
              <a:latin typeface="Calibri" panose="020F0502020204030204" pitchFamily="34" charset="0"/>
            </a:endParaRPr>
          </a:p>
          <a:p>
            <a:pPr marL="285750" marR="3558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solidFill>
                  <a:srgbClr val="0A2342"/>
                </a:solidFill>
                <a:latin typeface="Calibri" panose="020F0502020204030204" pitchFamily="34" charset="0"/>
              </a:rPr>
              <a:t>If you need to hire an attorney, the billable hourly rate is discounted by </a:t>
            </a:r>
            <a:r>
              <a:rPr lang="en-US" sz="1800" b="1" i="0" u="none" strike="noStrike" baseline="0" dirty="0">
                <a:solidFill>
                  <a:srgbClr val="0A2342"/>
                </a:solidFill>
                <a:latin typeface="Calibri" panose="020F0502020204030204" pitchFamily="34" charset="0"/>
              </a:rPr>
              <a:t>25%</a:t>
            </a:r>
          </a:p>
          <a:p>
            <a:pPr marL="285750" marR="35580" indent="-285750">
              <a:buFont typeface="Wingdings" panose="05000000000000000000" pitchFamily="2" charset="2"/>
              <a:buChar char="ü"/>
            </a:pPr>
            <a:endParaRPr lang="en-US" sz="1800" b="1" i="0" u="none" strike="noStrike" baseline="0" dirty="0">
              <a:solidFill>
                <a:srgbClr val="0A2342"/>
              </a:solidFill>
              <a:latin typeface="Calibri" panose="020F0502020204030204" pitchFamily="34" charset="0"/>
            </a:endParaRPr>
          </a:p>
          <a:p>
            <a:pPr marL="285750" marR="3507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solidFill>
                  <a:srgbClr val="0A2342"/>
                </a:solidFill>
                <a:latin typeface="Calibri" panose="020F0502020204030204" pitchFamily="34" charset="0"/>
              </a:rPr>
              <a:t>Entire legal library on the EAP website which includes: Will and Power of Attorney templates, contract samples and more</a:t>
            </a:r>
          </a:p>
          <a:p>
            <a:pPr marL="285750" marR="35070" indent="-285750">
              <a:buFont typeface="Wingdings" panose="05000000000000000000" pitchFamily="2" charset="2"/>
              <a:buChar char="ü"/>
            </a:pPr>
            <a:endParaRPr lang="en-US" sz="1800" b="0" i="0" u="none" strike="noStrike" baseline="0" dirty="0">
              <a:solidFill>
                <a:srgbClr val="0A234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solidFill>
                  <a:srgbClr val="0A2342"/>
                </a:solidFill>
                <a:latin typeface="Calibri" panose="020F0502020204030204" pitchFamily="34" charset="0"/>
              </a:rPr>
              <a:t>The legal benefit is not available for issues related to employment or medical concerns</a:t>
            </a:r>
          </a:p>
          <a:p>
            <a:endParaRPr lang="en-US" sz="800" b="0" i="0" u="none" strike="noStrike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203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71FD0-BB5F-6FEB-4F35-2A394B92E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5F9A03-5581-F1A4-B90F-75F336EA4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1140F1-1A66-F016-061A-A8B8D70B5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AA9C27-F549-3497-F82C-DB0F174EE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0EE951C-2F09-0675-0CA1-8474D7D90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Higher Education EAP Recap.</a:t>
            </a:r>
          </a:p>
        </p:txBody>
      </p:sp>
      <p:pic>
        <p:nvPicPr>
          <p:cNvPr id="2" name="Picture 1" descr="A black and orange letter h&#10;&#10;AI-generated content may be incorrect.">
            <a:extLst>
              <a:ext uri="{FF2B5EF4-FFF2-40B4-BE49-F238E27FC236}">
                <a16:creationId xmlns:a16="http://schemas.microsoft.com/office/drawing/2014/main" id="{6093DECF-90D7-2BE5-3DDE-5B4D8E7AC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5714019"/>
            <a:ext cx="1790700" cy="7788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1FD03A-EBDD-BDA5-4857-F436398F69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120" y="1482025"/>
            <a:ext cx="8278380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2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3DFAF-D203-3652-44CF-A84A0ECAD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ECC55F-0D36-9F0F-8F2D-F68654A35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1BC8E0-CF40-4589-904E-77FCFE05F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A81AD5-C3E8-ECF7-9EC5-44F519D45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3584DFE-2430-7782-9386-5DA870A9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086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Talk Space Go App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41DC2B-3ECE-4CE0-F283-F83AE21ED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2097"/>
            <a:ext cx="10515600" cy="34681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All members can improve mental health and wellbeing in just 5 minutes a day with self-guided programs for individuals, couples, and parents.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400+ self-guided, interactive courses</a:t>
            </a:r>
          </a:p>
          <a:p>
            <a:r>
              <a:rPr lang="en-US" dirty="0"/>
              <a:t>Live weekly therapist-led anonymous group classes</a:t>
            </a:r>
          </a:p>
          <a:p>
            <a:r>
              <a:rPr lang="en-US" dirty="0"/>
              <a:t>Assessments, meditation exercises, journaling, &amp; reminders</a:t>
            </a:r>
          </a:p>
          <a:p>
            <a:r>
              <a:rPr lang="en-US" dirty="0"/>
              <a:t>Address anxiety, stress, burnout, trust, &amp; more</a:t>
            </a:r>
          </a:p>
          <a:p>
            <a:r>
              <a:rPr lang="en-US" dirty="0"/>
              <a:t>Use organization code: </a:t>
            </a:r>
            <a:r>
              <a:rPr lang="en-US" b="1" dirty="0"/>
              <a:t>ESIEAP</a:t>
            </a:r>
            <a:endParaRPr lang="en-US" dirty="0"/>
          </a:p>
        </p:txBody>
      </p:sp>
      <p:pic>
        <p:nvPicPr>
          <p:cNvPr id="6" name="Picture 5" descr="A black and orange letter h&#10;&#10;AI-generated content may be incorrect.">
            <a:extLst>
              <a:ext uri="{FF2B5EF4-FFF2-40B4-BE49-F238E27FC236}">
                <a16:creationId xmlns:a16="http://schemas.microsoft.com/office/drawing/2014/main" id="{1F7BF7F9-8B3A-FA1F-1076-A4EB702CD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5714019"/>
            <a:ext cx="1790700" cy="7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31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B6F3D-DF60-FE1D-BD06-819367878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71A3DF-EB7C-C3EB-2B6A-0D825EF72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5290A2-7A34-84E0-3805-5C1A044CB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74B32D-AFBC-EB3B-C551-B32245755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BA835B8-A97E-DA27-B0D0-D7BF336B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3" y="61055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Tuition Waiver Policies</a:t>
            </a:r>
            <a:r>
              <a:rPr lang="en-US" dirty="0"/>
              <a:t>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C1CDC08-0938-8303-A95E-5F3CF2F67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3086"/>
            <a:ext cx="10515600" cy="4064901"/>
          </a:xfrm>
        </p:spPr>
        <p:txBody>
          <a:bodyPr>
            <a:normAutofit/>
          </a:bodyPr>
          <a:lstStyle/>
          <a:p>
            <a:r>
              <a:rPr lang="en-US" dirty="0"/>
              <a:t>AFT, AFT Adjunct Unit, CWA, IFPTE, Higher Education Managers, PBA, and FOP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Dependent Children of Full Time Employees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https://www.wpunj.edu/human-resources/total-rewards/benefits/tuition-assistance-programs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 descr="A black and orange letter h&#10;&#10;AI-generated content may be incorrect.">
            <a:extLst>
              <a:ext uri="{FF2B5EF4-FFF2-40B4-BE49-F238E27FC236}">
                <a16:creationId xmlns:a16="http://schemas.microsoft.com/office/drawing/2014/main" id="{00A6CBE0-A249-E903-6EE4-E1F1F982D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4600" y="5714019"/>
            <a:ext cx="1790700" cy="7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30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08C0E-0CB7-D9E4-5FD4-F88A739DE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D49EED-9042-EFBF-18F8-F74E0A08F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72A0D5-3AAB-97C6-30AE-E2B162CBA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1DC1DE-008C-4749-1E03-7FBCA4F3B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03C32F8-20AC-88F4-30F1-2E7EE4BF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309" y="735159"/>
            <a:ext cx="10515600" cy="77885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Sources of Your Retirement Income</a:t>
            </a:r>
          </a:p>
        </p:txBody>
      </p:sp>
      <p:pic>
        <p:nvPicPr>
          <p:cNvPr id="2" name="Picture 1" descr="A black and orange letter h&#10;&#10;AI-generated content may be incorrect.">
            <a:extLst>
              <a:ext uri="{FF2B5EF4-FFF2-40B4-BE49-F238E27FC236}">
                <a16:creationId xmlns:a16="http://schemas.microsoft.com/office/drawing/2014/main" id="{4CB70C60-6AC8-CD14-52E2-25FEB46C3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5714019"/>
            <a:ext cx="1790700" cy="778855"/>
          </a:xfrm>
          <a:prstGeom prst="rect">
            <a:avLst/>
          </a:prstGeom>
        </p:spPr>
      </p:pic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C874A67B-DB28-BDA6-EFCB-80391F441045}"/>
              </a:ext>
            </a:extLst>
          </p:cNvPr>
          <p:cNvSpPr txBox="1">
            <a:spLocks/>
          </p:cNvSpPr>
          <p:nvPr/>
        </p:nvSpPr>
        <p:spPr>
          <a:xfrm>
            <a:off x="4909868" y="2060722"/>
            <a:ext cx="5588479" cy="416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11" name="AutoShape 2" descr="Top Retirement Income Sources for Financial Security">
            <a:extLst>
              <a:ext uri="{FF2B5EF4-FFF2-40B4-BE49-F238E27FC236}">
                <a16:creationId xmlns:a16="http://schemas.microsoft.com/office/drawing/2014/main" id="{89C36E77-E46B-53A9-6090-6C12726F2E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E9AE47-F2B1-0F1B-2A72-D53C2550DD41}"/>
              </a:ext>
            </a:extLst>
          </p:cNvPr>
          <p:cNvSpPr txBox="1"/>
          <p:nvPr/>
        </p:nvSpPr>
        <p:spPr>
          <a:xfrm>
            <a:off x="743308" y="1604865"/>
            <a:ext cx="932371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Social Security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Defined Contribution Plan or 401(a) Pension or Defined Benefit Pension Plan (PERS)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Voluntary Supplemental Retirement Plans 403(b) and or 457(b) plans</a:t>
            </a:r>
          </a:p>
          <a:p>
            <a:endParaRPr lang="en-US" sz="2200" dirty="0"/>
          </a:p>
          <a:p>
            <a:pPr algn="ctr"/>
            <a:r>
              <a:rPr lang="en-US" sz="2200" dirty="0"/>
              <a:t>Part Time Employment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Rental Property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Inheritance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Lottery Winnings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99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05F37-11B9-B549-50D0-D0EB6F752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5C2ABD-8406-EC9E-721A-EDF5BFEE0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332289-F259-D008-6B71-A6DC21410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FAD997-7C16-4F84-469E-799478184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EBB5AAD-9F69-B72C-AD6F-AE590767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309" y="735159"/>
            <a:ext cx="10515600" cy="77885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Financial Wellness</a:t>
            </a:r>
          </a:p>
        </p:txBody>
      </p:sp>
      <p:pic>
        <p:nvPicPr>
          <p:cNvPr id="2" name="Picture 1" descr="A black and orange letter h&#10;&#10;AI-generated content may be incorrect.">
            <a:extLst>
              <a:ext uri="{FF2B5EF4-FFF2-40B4-BE49-F238E27FC236}">
                <a16:creationId xmlns:a16="http://schemas.microsoft.com/office/drawing/2014/main" id="{F2582BE9-0C21-C2B8-5527-9F534A120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5714019"/>
            <a:ext cx="1790700" cy="778855"/>
          </a:xfrm>
          <a:prstGeom prst="rect">
            <a:avLst/>
          </a:prstGeom>
        </p:spPr>
      </p:pic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74B769CF-5318-955C-BFBE-BA50A6433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8" y="1863907"/>
            <a:ext cx="3914955" cy="4301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401 (a) Vendor List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TIAA</a:t>
            </a:r>
          </a:p>
          <a:p>
            <a:r>
              <a:rPr lang="en-US" b="1" dirty="0"/>
              <a:t>VOYA</a:t>
            </a:r>
          </a:p>
          <a:p>
            <a:r>
              <a:rPr lang="en-US" b="1" dirty="0" err="1"/>
              <a:t>Corebridge</a:t>
            </a:r>
            <a:r>
              <a:rPr lang="en-US" b="1" dirty="0"/>
              <a:t> Financial</a:t>
            </a:r>
          </a:p>
          <a:p>
            <a:r>
              <a:rPr lang="en-US" b="1" dirty="0"/>
              <a:t>Equitable</a:t>
            </a:r>
          </a:p>
          <a:p>
            <a:r>
              <a:rPr lang="en-US" b="1" dirty="0"/>
              <a:t>MetLife/Brighthouse</a:t>
            </a:r>
          </a:p>
          <a:p>
            <a:r>
              <a:rPr lang="en-US" b="1" dirty="0"/>
              <a:t>Empower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16C0DFD9-D887-39F1-FA81-749541BABF6B}"/>
              </a:ext>
            </a:extLst>
          </p:cNvPr>
          <p:cNvSpPr txBox="1">
            <a:spLocks/>
          </p:cNvSpPr>
          <p:nvPr/>
        </p:nvSpPr>
        <p:spPr>
          <a:xfrm>
            <a:off x="4909868" y="2060722"/>
            <a:ext cx="5588479" cy="416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7D096E-3869-E336-A50D-9A117E0AFE22}"/>
              </a:ext>
            </a:extLst>
          </p:cNvPr>
          <p:cNvSpPr txBox="1">
            <a:spLocks/>
          </p:cNvSpPr>
          <p:nvPr/>
        </p:nvSpPr>
        <p:spPr>
          <a:xfrm>
            <a:off x="4630946" y="1863907"/>
            <a:ext cx="3914955" cy="43014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403 (b) Vendor List (ACTS) Additional Contributions Tax Sheltered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r>
              <a:rPr lang="en-US" b="1" dirty="0"/>
              <a:t>TIAA</a:t>
            </a:r>
          </a:p>
          <a:p>
            <a:r>
              <a:rPr lang="en-US" b="1" dirty="0"/>
              <a:t>VOYA</a:t>
            </a:r>
          </a:p>
          <a:p>
            <a:r>
              <a:rPr lang="en-US" b="1" dirty="0" err="1"/>
              <a:t>Corebridge</a:t>
            </a:r>
            <a:r>
              <a:rPr lang="en-US" b="1" dirty="0"/>
              <a:t> Financial</a:t>
            </a:r>
          </a:p>
          <a:p>
            <a:r>
              <a:rPr lang="en-US" b="1" dirty="0"/>
              <a:t>Equitable</a:t>
            </a:r>
          </a:p>
          <a:p>
            <a:r>
              <a:rPr lang="en-US" b="1" dirty="0"/>
              <a:t>MetLife/Brighthouse</a:t>
            </a:r>
          </a:p>
          <a:p>
            <a:r>
              <a:rPr lang="en-US" b="1" dirty="0"/>
              <a:t>Empower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F6005FD0-57FC-CD50-A2B6-159D68E98EF2}"/>
              </a:ext>
            </a:extLst>
          </p:cNvPr>
          <p:cNvSpPr txBox="1">
            <a:spLocks/>
          </p:cNvSpPr>
          <p:nvPr/>
        </p:nvSpPr>
        <p:spPr>
          <a:xfrm>
            <a:off x="8872263" y="1863907"/>
            <a:ext cx="2838087" cy="2259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457 (b) NJSEDCP NJ State Employee Deferred Compensation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r>
              <a:rPr lang="en-US" b="1" dirty="0"/>
              <a:t>Empower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408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007789-0641-F949-A205-88B08C815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FAF386-7BE5-F44F-B562-A9C669FEE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E55C4D-3F4F-1844-A2FE-6D89DBC01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6C80DF3-57A1-C59A-F2AD-4CF1DD76C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356" y="1937987"/>
            <a:ext cx="9144000" cy="1441923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Don't Leave Money on the Table  Maximize your WPUNJ Benefits</a:t>
            </a:r>
            <a:r>
              <a:rPr lang="en-US" b="1" dirty="0"/>
              <a:t> </a:t>
            </a:r>
            <a:endParaRPr lang="en-US" sz="4400" b="1" dirty="0">
              <a:solidFill>
                <a:schemeClr val="accent2"/>
              </a:solidFill>
              <a:ea typeface="Calibri Light"/>
              <a:cs typeface="Calibri Light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01547B9-9B49-9B40-8706-A1F8C0ED5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0026"/>
            <a:ext cx="9144000" cy="1016827"/>
          </a:xfrm>
        </p:spPr>
        <p:txBody>
          <a:bodyPr>
            <a:normAutofit/>
          </a:bodyPr>
          <a:lstStyle/>
          <a:p>
            <a:r>
              <a:rPr lang="en-US" dirty="0"/>
              <a:t>Presented by: </a:t>
            </a:r>
          </a:p>
          <a:p>
            <a:r>
              <a:rPr lang="en-US" dirty="0"/>
              <a:t>Peter Lazzaro, Director of Benefits and Leave Management</a:t>
            </a:r>
          </a:p>
        </p:txBody>
      </p:sp>
      <p:pic>
        <p:nvPicPr>
          <p:cNvPr id="14" name="Picture 13" descr="A black and orange letter h&#10;&#10;AI-generated content may be incorrect.">
            <a:extLst>
              <a:ext uri="{FF2B5EF4-FFF2-40B4-BE49-F238E27FC236}">
                <a16:creationId xmlns:a16="http://schemas.microsoft.com/office/drawing/2014/main" id="{10DF2DF7-ABF5-5F58-EEE2-C8537F60F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1486" y="5585175"/>
            <a:ext cx="2459741" cy="10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37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97139-DA77-D20E-DD54-75F7A1D44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11E7AE-B5E5-C3DD-8927-32487C869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11A844-B4AE-A17B-1CE0-8500F60F5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35BDF2-CA62-3284-8391-22768CFF4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514C885-1AB5-359C-077C-1D2E142B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309" y="735159"/>
            <a:ext cx="10515600" cy="77885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Financial Wellness cont.</a:t>
            </a:r>
          </a:p>
        </p:txBody>
      </p:sp>
      <p:pic>
        <p:nvPicPr>
          <p:cNvPr id="2" name="Picture 1" descr="A black and orange letter h&#10;&#10;AI-generated content may be incorrect.">
            <a:extLst>
              <a:ext uri="{FF2B5EF4-FFF2-40B4-BE49-F238E27FC236}">
                <a16:creationId xmlns:a16="http://schemas.microsoft.com/office/drawing/2014/main" id="{A21758D5-BA04-6821-BCBE-FB488083C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5714019"/>
            <a:ext cx="1790700" cy="778855"/>
          </a:xfrm>
          <a:prstGeom prst="rect">
            <a:avLst/>
          </a:prstGeom>
        </p:spPr>
      </p:pic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23872BE7-F0DF-72CD-1F3E-85C179041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8" y="1863907"/>
            <a:ext cx="3914955" cy="3079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401 (a) Vendor List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Defined Contribution Plan</a:t>
            </a:r>
          </a:p>
          <a:p>
            <a:r>
              <a:rPr lang="en-US" b="1" dirty="0"/>
              <a:t>8% State of NJ</a:t>
            </a:r>
          </a:p>
          <a:p>
            <a:r>
              <a:rPr lang="en-US" b="1" dirty="0"/>
              <a:t>5% Employee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991A39E-B8C0-A7B4-D594-E5A360B8C5ED}"/>
              </a:ext>
            </a:extLst>
          </p:cNvPr>
          <p:cNvSpPr txBox="1">
            <a:spLocks/>
          </p:cNvSpPr>
          <p:nvPr/>
        </p:nvSpPr>
        <p:spPr>
          <a:xfrm>
            <a:off x="4630946" y="1863907"/>
            <a:ext cx="3914955" cy="3225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403 (b) Vendor List (ACTS) Additional Contributions Tax Sheltered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r>
              <a:rPr lang="en-US" b="1" dirty="0"/>
              <a:t>Voluntary Supplemental Retire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B04F35FC-9C7A-9A98-A0AD-CB7377ADDD9B}"/>
              </a:ext>
            </a:extLst>
          </p:cNvPr>
          <p:cNvSpPr txBox="1">
            <a:spLocks/>
          </p:cNvSpPr>
          <p:nvPr/>
        </p:nvSpPr>
        <p:spPr>
          <a:xfrm>
            <a:off x="8872263" y="1863907"/>
            <a:ext cx="2838087" cy="30790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457 (b) NJSEDCP NJ State Employee Deferred Compensation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r>
              <a:rPr lang="en-US" b="1" dirty="0"/>
              <a:t>Voluntary Supplemental Retire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CD5529AE-C4A4-989A-2AE5-EA211F1F02E2}"/>
              </a:ext>
            </a:extLst>
          </p:cNvPr>
          <p:cNvSpPr txBox="1">
            <a:spLocks/>
          </p:cNvSpPr>
          <p:nvPr/>
        </p:nvSpPr>
        <p:spPr>
          <a:xfrm>
            <a:off x="649866" y="5860280"/>
            <a:ext cx="7251930" cy="486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NOTE:  Onboarded - Default Vendor - Stable Value Fund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0188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43657-30CA-BA13-E1D4-91507E1D9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85AC29-FCCD-8B9F-DA3A-5A5468EF7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625236-EE9A-9B6A-45E7-9A606B528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B7338F-0232-D6DA-328D-7891A1905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9BE27C8-DD70-D703-2592-58ACAAA2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309" y="735159"/>
            <a:ext cx="10515600" cy="77885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Financial Wellness cont.</a:t>
            </a:r>
          </a:p>
        </p:txBody>
      </p:sp>
      <p:pic>
        <p:nvPicPr>
          <p:cNvPr id="2" name="Picture 1" descr="A black and orange letter h&#10;&#10;AI-generated content may be incorrect.">
            <a:extLst>
              <a:ext uri="{FF2B5EF4-FFF2-40B4-BE49-F238E27FC236}">
                <a16:creationId xmlns:a16="http://schemas.microsoft.com/office/drawing/2014/main" id="{1AE17C9A-663A-35CD-E194-4275A437C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5714019"/>
            <a:ext cx="1790700" cy="778855"/>
          </a:xfrm>
          <a:prstGeom prst="rect">
            <a:avLst/>
          </a:prstGeom>
        </p:spPr>
      </p:pic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DD696D2F-4220-D3FF-AAAF-10C4024F9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8" y="1863907"/>
            <a:ext cx="11535672" cy="33034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401 (a) and 403(b) and or 457(b)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Contact the Customer Representative of your plan and schedule a consultation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Utilize the tools such as the Retirement Calculator to assist in obtaining your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Visit with the Representative at a minimum of 1 time each year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AE0D496B-0B00-BCF5-98A0-BA56BD166920}"/>
              </a:ext>
            </a:extLst>
          </p:cNvPr>
          <p:cNvSpPr txBox="1">
            <a:spLocks/>
          </p:cNvSpPr>
          <p:nvPr/>
        </p:nvSpPr>
        <p:spPr>
          <a:xfrm>
            <a:off x="4909868" y="2060722"/>
            <a:ext cx="5588479" cy="416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7736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EBD64-DC8A-0D95-6560-6227185FF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56E48B-7B0F-D9F1-FEE4-D1EAF3FB6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DD83F6-426A-CB52-974C-AD2C8EE94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B762BF-D16B-559C-3DB3-D443CF234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739DFE2-EC77-2E22-CB4F-2DF0866C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62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accent2"/>
                </a:solidFill>
              </a:rPr>
              <a:t>Comments and Q &amp; A </a:t>
            </a:r>
          </a:p>
        </p:txBody>
      </p:sp>
      <p:pic>
        <p:nvPicPr>
          <p:cNvPr id="2" name="Picture 1" descr="A black and orange letter h&#10;&#10;AI-generated content may be incorrect.">
            <a:extLst>
              <a:ext uri="{FF2B5EF4-FFF2-40B4-BE49-F238E27FC236}">
                <a16:creationId xmlns:a16="http://schemas.microsoft.com/office/drawing/2014/main" id="{D4F8BA92-F5CE-4B87-D217-D0C4D0DAE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5714019"/>
            <a:ext cx="1790700" cy="7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85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190B0-39BA-F35F-30B6-DD5E525ED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C56DC4-2542-0DF7-6B8E-D056F9D76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ED7225-0AB0-B205-9941-053BC4A30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9DADE7-D98B-DD00-79FF-67C92A317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CD0120C-B2B1-44B5-9174-5018A512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62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2"/>
                </a:solidFill>
              </a:rPr>
              <a:t>Thank you!</a:t>
            </a:r>
          </a:p>
        </p:txBody>
      </p:sp>
      <p:pic>
        <p:nvPicPr>
          <p:cNvPr id="2" name="Picture 1" descr="A black and orange letter h&#10;&#10;AI-generated content may be incorrect.">
            <a:extLst>
              <a:ext uri="{FF2B5EF4-FFF2-40B4-BE49-F238E27FC236}">
                <a16:creationId xmlns:a16="http://schemas.microsoft.com/office/drawing/2014/main" id="{E8A87F13-8ABD-6BFF-559D-30E6D527C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5714019"/>
            <a:ext cx="1790700" cy="7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A5BC6-35E2-3A19-EDD1-3C94B24A2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16B1CA-BDA5-1E0C-E177-7989231E8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3DA6D9-650A-234B-15AC-4E1922A8A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BB4016-5137-5050-50FA-963470F7C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DDAD63-BE10-4460-CA80-0784E3DA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The Purpose: Why Maximizing Your WPUNJ Benefits Matters?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F2E7E4-6F22-F52C-C541-B97CDCE0A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Wellness &amp; Mental Health Support</a:t>
            </a:r>
            <a:br>
              <a:rPr lang="en-US" dirty="0"/>
            </a:br>
            <a:r>
              <a:rPr lang="en-US" dirty="0"/>
              <a:t>NJWELL, Horizon </a:t>
            </a:r>
            <a:r>
              <a:rPr lang="en-US" dirty="0" err="1"/>
              <a:t>BFit</a:t>
            </a:r>
            <a:r>
              <a:rPr lang="en-US" dirty="0"/>
              <a:t>, </a:t>
            </a:r>
            <a:r>
              <a:rPr lang="en-US" dirty="0" err="1"/>
              <a:t>Talkspace</a:t>
            </a:r>
            <a:r>
              <a:rPr lang="en-US" dirty="0"/>
              <a:t>, and the Employee Assistance Program offer free or low-cost fitness, counseling, training, and consultation services.</a:t>
            </a:r>
          </a:p>
          <a:p>
            <a:r>
              <a:rPr lang="en-US" b="1" dirty="0"/>
              <a:t>Out-of-Pocket Savings</a:t>
            </a:r>
            <a:br>
              <a:rPr lang="en-US" dirty="0"/>
            </a:br>
            <a:r>
              <a:rPr lang="en-US" dirty="0"/>
              <a:t>FSA (Tax Save) and Vision Reimbursement help you pay less for everyday healthcare expenses.</a:t>
            </a:r>
          </a:p>
          <a:p>
            <a:r>
              <a:rPr lang="en-US" b="1" dirty="0"/>
              <a:t>Education &amp; Career Growth</a:t>
            </a:r>
            <a:br>
              <a:rPr lang="en-US" dirty="0"/>
            </a:br>
            <a:r>
              <a:rPr lang="en-US" dirty="0"/>
              <a:t>Tuition Waiver and EAP training programs support your professional development at little to no cost.</a:t>
            </a:r>
          </a:p>
          <a:p>
            <a:r>
              <a:rPr lang="en-US" b="1" dirty="0"/>
              <a:t>Financial Planning for Your Future</a:t>
            </a:r>
            <a:br>
              <a:rPr lang="en-US" dirty="0"/>
            </a:br>
            <a:r>
              <a:rPr lang="en-US" dirty="0"/>
              <a:t>One-on-one guidance from 401(a), 403(b), and 457(b) customer representatives helps you make informed retirement decisions.</a:t>
            </a:r>
          </a:p>
        </p:txBody>
      </p:sp>
      <p:pic>
        <p:nvPicPr>
          <p:cNvPr id="11" name="Picture 10" descr="A black and orange letter h&#10;&#10;AI-generated content may be incorrect.">
            <a:extLst>
              <a:ext uri="{FF2B5EF4-FFF2-40B4-BE49-F238E27FC236}">
                <a16:creationId xmlns:a16="http://schemas.microsoft.com/office/drawing/2014/main" id="{A4184389-7830-ADC9-22BE-55B7D50A7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5714019"/>
            <a:ext cx="1790700" cy="7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697E2-D557-5208-96D9-F5E26A11A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893863-FD70-46C1-4616-86660C717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3F8296-25C5-3C76-9B7C-066F6CDCF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B7C543-A4DF-D578-01C4-93501433C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4B5546C-61AF-0B45-9DF4-07480536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780" y="872172"/>
            <a:ext cx="10515600" cy="101409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What is NJ Well?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37B577B-E824-F4F9-F56F-F5766E5CC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2055812"/>
            <a:ext cx="11178540" cy="291592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292929"/>
                </a:solidFill>
                <a:latin typeface="Roboto"/>
                <a:ea typeface="Roboto"/>
                <a:cs typeface="Roboto"/>
              </a:rPr>
              <a:t>NJWELL rewards eligible members and their covered spouses/partners for completing health and wellness activities in the </a:t>
            </a:r>
            <a:r>
              <a:rPr lang="en-US" sz="2400" b="1" dirty="0">
                <a:solidFill>
                  <a:srgbClr val="292929"/>
                </a:solidFill>
                <a:latin typeface="Roboto"/>
                <a:ea typeface="Roboto"/>
                <a:cs typeface="Roboto"/>
              </a:rPr>
              <a:t>state health plan</a:t>
            </a:r>
            <a:r>
              <a:rPr lang="en-US" sz="2400" dirty="0">
                <a:solidFill>
                  <a:srgbClr val="292929"/>
                </a:solidFill>
                <a:latin typeface="Roboto"/>
                <a:ea typeface="Roboto"/>
                <a:cs typeface="Roboto"/>
              </a:rPr>
              <a:t>. </a:t>
            </a:r>
            <a:endParaRPr lang="en-US" sz="2400" dirty="0">
              <a:solidFill>
                <a:srgbClr val="000000"/>
              </a:solidFill>
              <a:latin typeface="Avenir Next LT Pro"/>
              <a:ea typeface="Roboto"/>
              <a:cs typeface="Roboto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292929"/>
                </a:solidFill>
                <a:latin typeface="Roboto"/>
                <a:ea typeface="Roboto"/>
                <a:cs typeface="Roboto"/>
              </a:rPr>
              <a:t>Complete the required </a:t>
            </a:r>
            <a:r>
              <a:rPr lang="en-US" b="1" dirty="0">
                <a:solidFill>
                  <a:srgbClr val="292929"/>
                </a:solidFill>
                <a:latin typeface="Roboto"/>
                <a:ea typeface="Roboto"/>
                <a:cs typeface="Roboto"/>
              </a:rPr>
              <a:t>health assessment </a:t>
            </a:r>
            <a:r>
              <a:rPr lang="en-US" dirty="0">
                <a:solidFill>
                  <a:srgbClr val="292929"/>
                </a:solidFill>
                <a:latin typeface="Roboto"/>
                <a:ea typeface="Roboto"/>
                <a:cs typeface="Roboto"/>
              </a:rPr>
              <a:t>and </a:t>
            </a:r>
            <a:r>
              <a:rPr lang="en-US" b="1" dirty="0">
                <a:solidFill>
                  <a:srgbClr val="292929"/>
                </a:solidFill>
                <a:latin typeface="Roboto"/>
                <a:ea typeface="Roboto"/>
                <a:cs typeface="Roboto"/>
              </a:rPr>
              <a:t>health screening</a:t>
            </a:r>
            <a:r>
              <a:rPr lang="en-US" dirty="0">
                <a:solidFill>
                  <a:srgbClr val="292929"/>
                </a:solidFill>
                <a:latin typeface="Roboto"/>
                <a:ea typeface="Roboto"/>
                <a:cs typeface="Roboto"/>
              </a:rPr>
              <a:t>; then choose other online or in-person wellness activities in five different categories to reach </a:t>
            </a:r>
            <a:r>
              <a:rPr lang="en-US" b="1" dirty="0">
                <a:solidFill>
                  <a:srgbClr val="292929"/>
                </a:solidFill>
                <a:latin typeface="Roboto"/>
                <a:ea typeface="Roboto"/>
                <a:cs typeface="Roboto"/>
              </a:rPr>
              <a:t>800 points</a:t>
            </a:r>
            <a:r>
              <a:rPr lang="en-US" dirty="0">
                <a:solidFill>
                  <a:srgbClr val="292929"/>
                </a:solidFill>
                <a:latin typeface="Roboto"/>
                <a:ea typeface="Roboto"/>
                <a:cs typeface="Roboto"/>
              </a:rPr>
              <a:t> – and earn your reward valued at $250 or more.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292929"/>
                </a:solidFill>
                <a:latin typeface="Roboto"/>
                <a:ea typeface="Roboto"/>
                <a:cs typeface="Roboto"/>
              </a:rPr>
              <a:t>Eligible members are those who participate in the medical plan. If you waive this and only use the dental, you are not eligible for the NJ Well program.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 descr="A black and orange letter h&#10;&#10;AI-generated content may be incorrect.">
            <a:extLst>
              <a:ext uri="{FF2B5EF4-FFF2-40B4-BE49-F238E27FC236}">
                <a16:creationId xmlns:a16="http://schemas.microsoft.com/office/drawing/2014/main" id="{FFCC294B-98C6-4176-E84C-07AF8CBFA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5714019"/>
            <a:ext cx="1790700" cy="7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0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3CEDD-7A2E-074C-AE65-491F0E9F0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D66BC6-7A5F-57E0-914D-A783751EA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B99722-F14E-BFD7-71ED-9B6DAE611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0B4D28-8668-FD05-6507-AAFB4AEF5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pic>
        <p:nvPicPr>
          <p:cNvPr id="2" name="Picture 1" descr="A black and orange letter h&#10;&#10;AI-generated content may be incorrect.">
            <a:extLst>
              <a:ext uri="{FF2B5EF4-FFF2-40B4-BE49-F238E27FC236}">
                <a16:creationId xmlns:a16="http://schemas.microsoft.com/office/drawing/2014/main" id="{9CC63CBA-BC3F-ADC9-3183-2B2CDDFB8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5714019"/>
            <a:ext cx="1790700" cy="7788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4A3B42-4C20-FA73-24A1-0CDDCD51A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06" y="554637"/>
            <a:ext cx="12098694" cy="626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37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AB9AB-78E1-6186-9736-03552F205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A98C91-B148-019F-5CAD-D60DB7D75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A9010-2811-E55F-1A66-34FBC457D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7F3407-D2D8-823F-93C5-FD4C88B23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pic>
        <p:nvPicPr>
          <p:cNvPr id="2" name="Picture 1" descr="A black and orange letter h&#10;&#10;AI-generated content may be incorrect.">
            <a:extLst>
              <a:ext uri="{FF2B5EF4-FFF2-40B4-BE49-F238E27FC236}">
                <a16:creationId xmlns:a16="http://schemas.microsoft.com/office/drawing/2014/main" id="{AA375E84-A1BC-DF97-3413-7DFD31B7D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5714019"/>
            <a:ext cx="1790700" cy="778855"/>
          </a:xfrm>
          <a:prstGeom prst="rect">
            <a:avLst/>
          </a:prstGeom>
        </p:spPr>
      </p:pic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0B91D00E-4FDD-BF2A-6624-3DB99889D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64345" y="1180718"/>
            <a:ext cx="10800921" cy="386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1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73B84-ED36-05D0-EFB6-FA2A897BB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DA475F-05A0-BCBD-5CFA-F83EE8128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F74C91-BDF7-5958-6633-4E8AB9062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0A035D-9CAA-EE42-AD7E-393BA4F48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CA942229-1F80-9C90-DFAC-7C1F1E5A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366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Horizon Be Fit Program/Aetna Fitness Reimbursement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7A67C8E-3572-E448-24CA-AC1DEB9C3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2564"/>
            <a:ext cx="10515600" cy="3621741"/>
          </a:xfrm>
        </p:spPr>
        <p:txBody>
          <a:bodyPr>
            <a:normAutofit/>
          </a:bodyPr>
          <a:lstStyle/>
          <a:p>
            <a:r>
              <a:rPr lang="en-US" dirty="0"/>
              <a:t>Horizon Be Fit Program/Aetna Fitness Reimbursement</a:t>
            </a:r>
          </a:p>
          <a:p>
            <a:pPr lvl="1"/>
            <a:r>
              <a:rPr lang="en-US" dirty="0"/>
              <a:t>10,000 steps at least 12 times/month = $20 ($240/year)</a:t>
            </a:r>
          </a:p>
          <a:p>
            <a:pPr lvl="1"/>
            <a:r>
              <a:rPr lang="en-US" dirty="0"/>
              <a:t>Horizon: Connect your smart device/watch to the </a:t>
            </a:r>
            <a:r>
              <a:rPr lang="en-US" dirty="0" err="1"/>
              <a:t>ActiveFit</a:t>
            </a:r>
            <a:r>
              <a:rPr lang="en-US" dirty="0"/>
              <a:t> app </a:t>
            </a:r>
          </a:p>
          <a:p>
            <a:pPr lvl="1"/>
            <a:r>
              <a:rPr lang="en-US" dirty="0"/>
              <a:t>Aetna: Sign up though Member Portal; Register and enter personal information.</a:t>
            </a:r>
          </a:p>
          <a:p>
            <a:pPr lvl="2"/>
            <a:r>
              <a:rPr lang="en-US" dirty="0"/>
              <a:t>Site will prompt member to upload proof of 12 workouts within a 1-month period</a:t>
            </a:r>
          </a:p>
          <a:p>
            <a:r>
              <a:rPr lang="en-US" dirty="0"/>
              <a:t>Blue365 Program/Aetna Discount Programs that you can save on:</a:t>
            </a:r>
          </a:p>
          <a:p>
            <a:r>
              <a:rPr lang="en-US" sz="2100" dirty="0"/>
              <a:t>Cookbooks, meal plans and nutrition programs, Fitness clothing and equipment, Child safety products, Health magazines, glasses and contacts, And much more!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A black and orange letter h&#10;&#10;AI-generated content may be incorrect.">
            <a:extLst>
              <a:ext uri="{FF2B5EF4-FFF2-40B4-BE49-F238E27FC236}">
                <a16:creationId xmlns:a16="http://schemas.microsoft.com/office/drawing/2014/main" id="{8F2D8365-C77B-C39E-8729-EB266BBC6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5714019"/>
            <a:ext cx="1790700" cy="7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C4AF6-427E-FA35-1C84-374B6A2F0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D7B4E8-2552-FEF7-98C9-14C221E3C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61484E-3AA3-79AD-7CBC-010882566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092D56-AF94-0A01-026B-1940CAC71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3EED98A-D22C-A024-E7E3-E87050D4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3660"/>
            <a:ext cx="10515600" cy="77885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FSA (Tax Save)</a:t>
            </a:r>
          </a:p>
        </p:txBody>
      </p:sp>
      <p:pic>
        <p:nvPicPr>
          <p:cNvPr id="2" name="Picture 1" descr="A black and orange letter h&#10;&#10;AI-generated content may be incorrect.">
            <a:extLst>
              <a:ext uri="{FF2B5EF4-FFF2-40B4-BE49-F238E27FC236}">
                <a16:creationId xmlns:a16="http://schemas.microsoft.com/office/drawing/2014/main" id="{2BF39FB7-C474-FC56-611E-B1D0CCB63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5714019"/>
            <a:ext cx="1790700" cy="77885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75C50AF-6883-143C-F9B4-731B3B53A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34565" y="1214341"/>
            <a:ext cx="9468452" cy="51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9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E5CEA-6DD3-54AE-B626-0CF36B5B2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62E3FA-D600-A423-A313-1E44C5938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8BD049-0D2F-E177-C55F-CC4AC835F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2F9AB5-C3D8-9EC9-666B-FDC88963F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60434F9-BD36-9CEF-3CBE-F67DA4296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3660"/>
            <a:ext cx="10515600" cy="83033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FSA (Tax Save) cont.</a:t>
            </a:r>
          </a:p>
        </p:txBody>
      </p:sp>
      <p:pic>
        <p:nvPicPr>
          <p:cNvPr id="2" name="Picture 1" descr="A black and orange letter h&#10;&#10;AI-generated content may be incorrect.">
            <a:extLst>
              <a:ext uri="{FF2B5EF4-FFF2-40B4-BE49-F238E27FC236}">
                <a16:creationId xmlns:a16="http://schemas.microsoft.com/office/drawing/2014/main" id="{FD05C107-2C59-FC8B-CC4C-C13F8F663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5714019"/>
            <a:ext cx="1790700" cy="778855"/>
          </a:xfrm>
          <a:prstGeom prst="rect">
            <a:avLst/>
          </a:prstGeom>
        </p:spPr>
      </p:pic>
      <p:pic>
        <p:nvPicPr>
          <p:cNvPr id="8" name="Picture 7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0DDA0E34-BAA1-A690-2325-5F2CCD0141F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1151"/>
          <a:stretch>
            <a:fillRect/>
          </a:stretch>
        </p:blipFill>
        <p:spPr>
          <a:xfrm>
            <a:off x="266700" y="1253032"/>
            <a:ext cx="9715297" cy="495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42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HD" id="{2240AAC4-9A36-9B4B-BD83-11512084F6E1}" vid="{A7CAFFF8-BF6C-5F47-A771-6D3148B88A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</TotalTime>
  <Words>1065</Words>
  <Application>Microsoft Office PowerPoint</Application>
  <PresentationFormat>Widescreen</PresentationFormat>
  <Paragraphs>157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Avenir Next LT Pro</vt:lpstr>
      <vt:lpstr>Calibri</vt:lpstr>
      <vt:lpstr>Calibri Light</vt:lpstr>
      <vt:lpstr>Courier New</vt:lpstr>
      <vt:lpstr>Roboto</vt:lpstr>
      <vt:lpstr>Times New Roman</vt:lpstr>
      <vt:lpstr>Trajan Pro</vt:lpstr>
      <vt:lpstr>Wingdings</vt:lpstr>
      <vt:lpstr>Office Theme</vt:lpstr>
      <vt:lpstr>PowerPoint Presentation</vt:lpstr>
      <vt:lpstr>Don't Leave Money on the Table  Maximize your WPUNJ Benefits </vt:lpstr>
      <vt:lpstr>The Purpose: Why Maximizing Your WPUNJ Benefits Matters?</vt:lpstr>
      <vt:lpstr>What is NJ Well?</vt:lpstr>
      <vt:lpstr>PowerPoint Presentation</vt:lpstr>
      <vt:lpstr>PowerPoint Presentation</vt:lpstr>
      <vt:lpstr>Horizon Be Fit Program/Aetna Fitness Reimbursement</vt:lpstr>
      <vt:lpstr>FSA (Tax Save)</vt:lpstr>
      <vt:lpstr>FSA (Tax Save) cont.</vt:lpstr>
      <vt:lpstr>FSA (Tax Save) cont.</vt:lpstr>
      <vt:lpstr>Vision Reimbursements</vt:lpstr>
      <vt:lpstr>Higher Education EAP</vt:lpstr>
      <vt:lpstr>Higher Education EAP cont.</vt:lpstr>
      <vt:lpstr>Higher Education EAP cont.</vt:lpstr>
      <vt:lpstr>Higher Education EAP Recap.</vt:lpstr>
      <vt:lpstr>Talk Space Go App</vt:lpstr>
      <vt:lpstr>Tuition Waiver Policies </vt:lpstr>
      <vt:lpstr>Sources of Your Retirement Income</vt:lpstr>
      <vt:lpstr>Financial Wellness</vt:lpstr>
      <vt:lpstr>Financial Wellness cont.</vt:lpstr>
      <vt:lpstr>Financial Wellness cont.</vt:lpstr>
      <vt:lpstr>Comments and Q &amp; A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Verbeek, Bob</dc:creator>
  <cp:lastModifiedBy>Lazzaro, Peter</cp:lastModifiedBy>
  <cp:revision>27</cp:revision>
  <dcterms:created xsi:type="dcterms:W3CDTF">2020-10-21T15:19:56Z</dcterms:created>
  <dcterms:modified xsi:type="dcterms:W3CDTF">2026-02-04T01:12:01Z</dcterms:modified>
</cp:coreProperties>
</file>